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-576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579338-7928-4E51-89EF-64491D1381C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502BE-DF55-4761-A629-2CF754E85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8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mindssoft.com/" TargetMode="External"/><Relationship Id="rId4" Type="http://schemas.openxmlformats.org/officeDocument/2006/relationships/hyperlink" Target="https://www.mindssoft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mindssoft.com/" TargetMode="External"/><Relationship Id="rId4" Type="http://schemas.openxmlformats.org/officeDocument/2006/relationships/hyperlink" Target="https://www.mindssof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D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914400"/>
            <a:ext cx="3200400" cy="3200400"/>
          </a:xfrm>
          <a:prstGeom prst="ellipse">
            <a:avLst/>
          </a:prstGeom>
          <a:solidFill>
            <a:srgbClr val="334D99">
              <a:alpha val="40000"/>
            </a:srgbClr>
          </a:solidFill>
          <a:ln w="12700">
            <a:solidFill>
              <a:srgbClr val="334D9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80960" y="-365760"/>
            <a:ext cx="2011680" cy="2011680"/>
          </a:xfrm>
          <a:prstGeom prst="ellipse">
            <a:avLst/>
          </a:prstGeom>
          <a:solidFill>
            <a:srgbClr val="F4B942">
              <a:alpha val="25000"/>
            </a:srgbClr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22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FUTURE OF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Software Development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57200" y="2423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Claude.ai vs Traditional Development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57200" y="3017520"/>
            <a:ext cx="3200400" cy="36576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246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8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Strategic Perspective for Executive Leadership</a:t>
            </a:r>
            <a:endParaRPr lang="en-US" sz="1300" dirty="0"/>
          </a:p>
        </p:txBody>
      </p:sp>
      <p:pic>
        <p:nvPicPr>
          <p:cNvPr id="15" name="Picture 2" descr="C:\Users\MindsE560\Desktop\Info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30" y="4040909"/>
            <a:ext cx="1317812" cy="64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19">
            <a:hlinkClick r:id="rId4"/>
          </p:cNvPr>
          <p:cNvSpPr/>
          <p:nvPr/>
        </p:nvSpPr>
        <p:spPr>
          <a:xfrm>
            <a:off x="457200" y="4683821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u="sng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www.mindssoft.com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6B"/>
          </a:solidFill>
          <a:ln w="12700">
            <a:solidFill>
              <a:srgbClr val="1B2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DEVELOPMENT DILEMMA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86868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Tale of Two Journeys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417320"/>
            <a:ext cx="278892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417320"/>
            <a:ext cx="2788920" cy="475488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417320"/>
            <a:ext cx="2606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 / Train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0040" y="19202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Development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0040" y="2231136"/>
            <a:ext cx="1188720" cy="23774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2231136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618488" y="2231136"/>
            <a:ext cx="1188720" cy="23774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18488" y="2231136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38328" y="2578608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Very slow to deliver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38328" y="2926080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Months of waiting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38328" y="3273552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Affordable cost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38328" y="3621024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Delayed decisions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28600" y="4480560"/>
            <a:ext cx="2788920" cy="274320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28600" y="448056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 but  affordable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172968" y="1417320"/>
            <a:ext cx="278892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172968" y="1417320"/>
            <a:ext cx="2788920" cy="475488"/>
          </a:xfrm>
          <a:prstGeom prst="rect">
            <a:avLst/>
          </a:prstGeom>
          <a:solidFill>
            <a:srgbClr val="4A4A4A"/>
          </a:solidFill>
          <a:ln w="12700">
            <a:solidFill>
              <a:srgbClr val="4A4A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64408" y="1417320"/>
            <a:ext cx="2606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Flight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264408" y="19202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speed used to cost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264408" y="2231136"/>
            <a:ext cx="1188720" cy="23774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64408" y="2231136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562856" y="2231136"/>
            <a:ext cx="1188720" cy="23774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62856" y="2231136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EXPENSIVE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282696" y="2578608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Very fast delivery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3282696" y="2926080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Very high cost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3282696" y="3273552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Only large corporates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3282696" y="3621024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Not for all businesses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172968" y="4480560"/>
            <a:ext cx="2788920" cy="274320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172968" y="448056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 but  very expensive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117336" y="1417320"/>
            <a:ext cx="2788920" cy="3337560"/>
          </a:xfrm>
          <a:prstGeom prst="rect">
            <a:avLst/>
          </a:prstGeom>
          <a:solidFill>
            <a:srgbClr val="1B2A6B"/>
          </a:solidFill>
          <a:ln w="25400">
            <a:solidFill>
              <a:srgbClr val="F4B942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6117336" y="1417320"/>
            <a:ext cx="2788920" cy="475488"/>
          </a:xfrm>
          <a:prstGeom prst="rect">
            <a:avLst/>
          </a:prstGeom>
          <a:solidFill>
            <a:srgbClr val="1B2A6B"/>
          </a:solidFill>
          <a:ln w="12700">
            <a:solidFill>
              <a:srgbClr val="1B2A6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208776" y="1417320"/>
            <a:ext cx="2606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Claude.ai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6208776" y="19202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 Development Reality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208776" y="2231136"/>
            <a:ext cx="1188720" cy="23774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208776" y="2231136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7507224" y="2231136"/>
            <a:ext cx="1188720" cy="23774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507224" y="2231136"/>
            <a:ext cx="1188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6227064" y="2578608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Flight-speed delivery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6227064" y="2926080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Costs LESS than bus/train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6227064" y="3273552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Lean team, big output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6227064" y="3621024"/>
            <a:ext cx="25877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Any business can afford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6117336" y="4480560"/>
            <a:ext cx="2788920" cy="274320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117336" y="448056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2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 +  LESS EXPENSIVE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7406640" y="1170432"/>
            <a:ext cx="658368" cy="658368"/>
          </a:xfrm>
          <a:prstGeom prst="ellipse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8" name="Text 46"/>
          <p:cNvSpPr/>
          <p:nvPr/>
        </p:nvSpPr>
        <p:spPr>
          <a:xfrm>
            <a:off x="7406640" y="117043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2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800" dirty="0"/>
          </a:p>
        </p:txBody>
      </p:sp>
      <p:sp>
        <p:nvSpPr>
          <p:cNvPr id="49" name="Shape 47"/>
          <p:cNvSpPr/>
          <p:nvPr/>
        </p:nvSpPr>
        <p:spPr>
          <a:xfrm>
            <a:off x="228600" y="4818888"/>
            <a:ext cx="8686800" cy="256032"/>
          </a:xfrm>
          <a:prstGeom prst="rect">
            <a:avLst/>
          </a:prstGeom>
          <a:solidFill>
            <a:srgbClr val="111D4A"/>
          </a:solidFill>
          <a:ln w="12700">
            <a:solidFill>
              <a:srgbClr val="111D4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20040" y="481888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 </a:t>
            </a:r>
            <a:r>
              <a:rPr lang="en-US" sz="105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Claude.ai delivers at flight speed — yet costs LESS than traditional bus/train development. The best of both worlds.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11D4A"/>
          </a:solidFill>
          <a:ln w="12700">
            <a:solidFill>
              <a:srgbClr val="111D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TO MARKET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Accelerate Your Business Decision Cycle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1645920" cy="1645920"/>
          </a:xfrm>
          <a:prstGeom prst="ellipse">
            <a:avLst/>
          </a:prstGeom>
          <a:solidFill>
            <a:srgbClr val="334D99"/>
          </a:solidFill>
          <a:ln w="12700">
            <a:solidFill>
              <a:srgbClr val="334D9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54480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Idea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65760" y="256032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Conceived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029968" y="2331720"/>
            <a:ext cx="804672" cy="54864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14600" y="1554480"/>
            <a:ext cx="1645920" cy="1645920"/>
          </a:xfrm>
          <a:prstGeom prst="ellipse">
            <a:avLst/>
          </a:prstGeom>
          <a:solidFill>
            <a:srgbClr val="334D99"/>
          </a:solidFill>
          <a:ln w="12700">
            <a:solidFill>
              <a:srgbClr val="334D9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14600" y="1554480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514600" y="256032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Dev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78808" y="2331720"/>
            <a:ext cx="804672" cy="54864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63440" y="1554480"/>
            <a:ext cx="1645920" cy="1645920"/>
          </a:xfrm>
          <a:prstGeom prst="ellipse">
            <a:avLst/>
          </a:prstGeom>
          <a:solidFill>
            <a:srgbClr val="334D99"/>
          </a:solidFill>
          <a:ln w="12700">
            <a:solidFill>
              <a:srgbClr val="334D9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63440" y="1554480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Launch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63440" y="256032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Live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327648" y="2331720"/>
            <a:ext cx="804672" cy="54864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812280" y="1554480"/>
            <a:ext cx="1645920" cy="1645920"/>
          </a:xfrm>
          <a:prstGeom prst="ellipse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12280" y="1554480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Decide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812280" y="256032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B2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Pivot / Scale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474720"/>
            <a:ext cx="8412480" cy="1325880"/>
          </a:xfrm>
          <a:prstGeom prst="rect">
            <a:avLst/>
          </a:prstGeom>
          <a:solidFill>
            <a:srgbClr val="111D4A"/>
          </a:solidFill>
          <a:ln w="12700">
            <a:solidFill>
              <a:srgbClr val="334D9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566160"/>
            <a:ext cx="79552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Advantage:  </a:t>
            </a:r>
            <a:r>
              <a:rPr lang="en-US" sz="13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Claude.ai enables management to launch products quickly, observe real market response, and make informed decisions — scale what works, pivot what doesn't. No more months of wait before the first business insight.</a:t>
            </a: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6B"/>
          </a:solidFill>
          <a:ln w="12700">
            <a:solidFill>
              <a:srgbClr val="1B2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DEMOCRATIZING INNOVATION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868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Breaking the Investment Barrier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476000"/>
            <a:ext cx="2651760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508760"/>
            <a:ext cx="2651760" cy="73152"/>
          </a:xfrm>
          <a:prstGeom prst="rect">
            <a:avLst/>
          </a:prstGeom>
          <a:solidFill>
            <a:srgbClr val="1B2A6B"/>
          </a:solidFill>
          <a:ln w="12700">
            <a:solidFill>
              <a:srgbClr val="1B2A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691640"/>
            <a:ext cx="2651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" y="28018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Great Ideas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1020" y="3321440"/>
            <a:ext cx="2377440" cy="894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from everywhere — not just boardrooms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46120" y="1508760"/>
            <a:ext cx="2651760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508760"/>
            <a:ext cx="26517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46120" y="1691640"/>
            <a:ext cx="2651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3375660" y="276597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Funding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83280" y="332582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historically been the gatekeeping factor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126480" y="1508760"/>
            <a:ext cx="2651760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9370" y="1493520"/>
            <a:ext cx="2651760" cy="7315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0" y="274714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7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Claude.ai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263640" y="334684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Removes the barrier — anyone can build and launch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65760" y="4754880"/>
            <a:ext cx="8412480" cy="201168"/>
          </a:xfrm>
          <a:prstGeom prst="rect">
            <a:avLst/>
          </a:prstGeom>
          <a:solidFill>
            <a:srgbClr val="EEF3FD"/>
          </a:solidFill>
          <a:ln w="12700">
            <a:solidFill>
              <a:srgbClr val="EEF3F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46634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B2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Claude.ai enables ordinary entrepreneurs to build extraordinary products — leveling the playing field between startups and corporations.</a:t>
            </a:r>
            <a:endParaRPr lang="en-US" sz="1200" dirty="0"/>
          </a:p>
        </p:txBody>
      </p:sp>
      <p:pic>
        <p:nvPicPr>
          <p:cNvPr id="2051" name="Picture 3" descr="C:\Program Files (x86)\Microsoft Office\MEDIA\CAGCAT10\j0297707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597" y="1775772"/>
            <a:ext cx="813724" cy="1001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laude Logo Icons for Websites and Ap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62" y="1877395"/>
            <a:ext cx="994899" cy="994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Program Files (x86)\Microsoft Office\MEDIA\CAGCAT10\j0222015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2147" y="1803400"/>
            <a:ext cx="999706" cy="100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6B"/>
          </a:solidFill>
          <a:ln w="12700">
            <a:solidFill>
              <a:srgbClr val="1B2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CODE GENERATION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8686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Beyond No-Code &amp; Low-Code Limitations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3840480" cy="3200400"/>
          </a:xfrm>
          <a:prstGeom prst="rect">
            <a:avLst/>
          </a:prstGeom>
          <a:solidFill>
            <a:srgbClr val="1B2A6B"/>
          </a:solidFill>
          <a:ln w="12700">
            <a:solidFill>
              <a:srgbClr val="334D9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6916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No-Code / Low-Code Platforms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Platform lock-in &amp; dependency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Limited customization ceiling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Vendor pricing control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Scalability constraints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Hidden operational costs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Technology stack rigidity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92040" y="1554480"/>
            <a:ext cx="3840480" cy="3200400"/>
          </a:xfrm>
          <a:prstGeom prst="rect">
            <a:avLst/>
          </a:prstGeom>
          <a:solidFill>
            <a:srgbClr val="334D99"/>
          </a:solidFill>
          <a:ln w="12700">
            <a:solidFill>
              <a:srgbClr val="334D9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0" y="16916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Claude.ai Code Generation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0" y="224028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Fresh code in any technology stack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Zero platform dependency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Fully owned intellectual property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Enterprise-grade scalability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Technology of your choice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No recurring platform fees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096512" y="2560320"/>
            <a:ext cx="795528" cy="795528"/>
          </a:xfrm>
          <a:prstGeom prst="ellipse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096512" y="2560320"/>
            <a:ext cx="795528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6B"/>
          </a:solidFill>
          <a:ln w="12700">
            <a:solidFill>
              <a:srgbClr val="1B2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STRUCTURE REVOLUTION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868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1B2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Achieve More with </a:t>
            </a:r>
            <a:r>
              <a:rPr lang="en-US" sz="2400" b="1" smtClean="0">
                <a:solidFill>
                  <a:srgbClr val="1B2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 Resources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384048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508760"/>
            <a:ext cx="384048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5087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Team Composition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2103120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👷  Software Architect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496312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👨‍💻  Senior Developer(s)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889504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Junior Developers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 UI/UX Designer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" y="3675888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 QA / Senior Tester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4069080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Project Manager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" y="4434840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headcount · Long onboarding · High burn rate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92040" y="1508760"/>
            <a:ext cx="384048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92040" y="1508760"/>
            <a:ext cx="3840480" cy="457200"/>
          </a:xfrm>
          <a:prstGeom prst="rect">
            <a:avLst/>
          </a:prstGeom>
          <a:solidFill>
            <a:srgbClr val="1B2A6B"/>
          </a:solidFill>
          <a:ln w="12700">
            <a:solidFill>
              <a:srgbClr val="1B2A6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0" y="15087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Claude.ai Powered Team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0" y="2103120"/>
            <a:ext cx="3520440" cy="502920"/>
          </a:xfrm>
          <a:prstGeom prst="rect">
            <a:avLst/>
          </a:prstGeom>
          <a:solidFill>
            <a:srgbClr val="EEF3FD"/>
          </a:solidFill>
          <a:ln w="12700">
            <a:solidFill>
              <a:srgbClr val="C8DCF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20640" y="2130552"/>
            <a:ext cx="3337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  AI-Augmented Developer(s)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029200" y="2743200"/>
            <a:ext cx="3520440" cy="502920"/>
          </a:xfrm>
          <a:prstGeom prst="rect">
            <a:avLst/>
          </a:prstGeom>
          <a:solidFill>
            <a:srgbClr val="EEF3FD"/>
          </a:solidFill>
          <a:ln w="12700">
            <a:solidFill>
              <a:srgbClr val="C8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20640" y="2770632"/>
            <a:ext cx="3337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Product Owner / Strategist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029200" y="3246120"/>
            <a:ext cx="3520440" cy="1234440"/>
          </a:xfrm>
          <a:prstGeom prst="rect">
            <a:avLst/>
          </a:prstGeom>
          <a:solidFill>
            <a:srgbClr val="EAF7EF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20640" y="3291840"/>
            <a:ext cx="3337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team, faster output,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fraction of the cost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0" y="4434840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 team · Immediate ramp-up · Lean operations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096512" y="2560320"/>
            <a:ext cx="795528" cy="795528"/>
          </a:xfrm>
          <a:prstGeom prst="ellipse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096512" y="2560320"/>
            <a:ext cx="795528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11D4A"/>
          </a:solidFill>
          <a:ln w="12700">
            <a:solidFill>
              <a:srgbClr val="111D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MANAGEMENT INTELLIGENCE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Empower Decision-Makers in Real Time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8412480" cy="10058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7B1C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55448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Classic Corporate Pain Point: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requests MIS reports, dashboards, and new features — but traditional development queues delay delivery by weeks or months, stalling critical business decisions.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2697480"/>
            <a:ext cx="2651760" cy="2148840"/>
          </a:xfrm>
          <a:prstGeom prst="rect">
            <a:avLst/>
          </a:prstGeom>
          <a:solidFill>
            <a:srgbClr val="334D99"/>
          </a:solidFill>
          <a:ln w="12700">
            <a:solidFill>
              <a:srgbClr val="334D9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65760" y="2743200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457200" y="338328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4B9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On-Demand Reports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75488" y="3822192"/>
            <a:ext cx="2432304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MIS dashboards and analytics reports instantly without waiting in development queues.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27832" y="2697480"/>
            <a:ext cx="2651760" cy="2148840"/>
          </a:xfrm>
          <a:prstGeom prst="rect">
            <a:avLst/>
          </a:prstGeom>
          <a:solidFill>
            <a:srgbClr val="334D99"/>
          </a:solidFill>
          <a:ln w="12700">
            <a:solidFill>
              <a:srgbClr val="334D9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27832" y="2743200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319272" y="338328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4B9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Rapid Feature Delivery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37560" y="3822192"/>
            <a:ext cx="2432304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features and business logic deployed in hours, not weeks — keeping pace with business demands.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89904" y="2697480"/>
            <a:ext cx="2651760" cy="2148840"/>
          </a:xfrm>
          <a:prstGeom prst="rect">
            <a:avLst/>
          </a:prstGeom>
          <a:solidFill>
            <a:srgbClr val="334D99"/>
          </a:solidFill>
          <a:ln w="12700">
            <a:solidFill>
              <a:srgbClr val="334D9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089904" y="2743200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6181344" y="338328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4B9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 Agility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199632" y="3822192"/>
            <a:ext cx="2432304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data empowers management to identify trends, improve operations, and stay ahead of competition.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6B"/>
          </a:solidFill>
          <a:ln w="12700">
            <a:solidFill>
              <a:srgbClr val="1B2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PRODUCTIVITY MULTIPLIER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Output Advantage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3657600" cy="2011680"/>
          </a:xfrm>
          <a:prstGeom prst="rect">
            <a:avLst/>
          </a:prstGeom>
          <a:solidFill>
            <a:srgbClr val="FDECEA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5448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1X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365760" y="26517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Development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30175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productivity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983480" y="1508760"/>
            <a:ext cx="3749040" cy="2011680"/>
          </a:xfrm>
          <a:prstGeom prst="rect">
            <a:avLst/>
          </a:prstGeom>
          <a:solidFill>
            <a:srgbClr val="EAF7EF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83480" y="1554480"/>
            <a:ext cx="3749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0" b="1" dirty="0">
                <a:solidFill>
                  <a:srgbClr val="1A7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7X–31X</a:t>
            </a:r>
            <a:endParaRPr lang="en-US" sz="5800" dirty="0"/>
          </a:p>
        </p:txBody>
      </p:sp>
      <p:sp>
        <p:nvSpPr>
          <p:cNvPr id="11" name="Text 9"/>
          <p:cNvSpPr/>
          <p:nvPr/>
        </p:nvSpPr>
        <p:spPr>
          <a:xfrm>
            <a:off x="4983480" y="26517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Claude.ai Development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83480" y="301752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productivity multiplier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050792" y="2395728"/>
            <a:ext cx="896112" cy="73152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050792" y="2395728"/>
            <a:ext cx="54864" cy="73152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3566160"/>
            <a:ext cx="8412480" cy="1280160"/>
          </a:xfrm>
          <a:prstGeom prst="rect">
            <a:avLst/>
          </a:prstGeom>
          <a:solidFill>
            <a:srgbClr val="1B2A6B"/>
          </a:solidFill>
          <a:ln w="12700">
            <a:solidFill>
              <a:srgbClr val="1B2A6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611880"/>
            <a:ext cx="80467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means for your business: 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hour of Claude.ai-powered development delivers the output equivalent of an entire traditional development day — enabling your organization to compress months of roadmap into weeks.</a:t>
            </a: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D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66253" y="2050622"/>
            <a:ext cx="3200400" cy="3200400"/>
          </a:xfrm>
          <a:prstGeom prst="ellipse">
            <a:avLst/>
          </a:prstGeom>
          <a:solidFill>
            <a:srgbClr val="334D99">
              <a:alpha val="30000"/>
            </a:srgbClr>
          </a:solidFill>
          <a:ln w="12700">
            <a:solidFill>
              <a:srgbClr val="334D9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63347" y="-966898"/>
            <a:ext cx="2743200" cy="2743200"/>
          </a:xfrm>
          <a:prstGeom prst="ellipse">
            <a:avLst/>
          </a:prstGeom>
          <a:solidFill>
            <a:srgbClr val="F4B942">
              <a:alpha val="20000"/>
            </a:srgbClr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9053" y="-235378"/>
            <a:ext cx="164592" cy="5143500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48147" y="35898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500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COMPETITIVE ADVANTAGE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48147" y="724742"/>
            <a:ext cx="7315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Claude.ai is the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Strategic Choice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448147" y="2142062"/>
            <a:ext cx="201168" cy="256032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0755" y="2114630"/>
            <a:ext cx="4206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delivery — from concept to market in record time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48147" y="2562686"/>
            <a:ext cx="201168" cy="256032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0755" y="2535254"/>
            <a:ext cx="4206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total cost — without sacrificing quality or performance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48147" y="2983310"/>
            <a:ext cx="201168" cy="256032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0755" y="2955878"/>
            <a:ext cx="4206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 teams — reduce headcount, amplify output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48147" y="3403934"/>
            <a:ext cx="201168" cy="256032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0755" y="3376502"/>
            <a:ext cx="4206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Democratized innovation — ideas valued over capital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020147" y="2142062"/>
            <a:ext cx="201168" cy="256032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12755" y="2114630"/>
            <a:ext cx="3749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platform dependency — own your technology stack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020147" y="2562686"/>
            <a:ext cx="201168" cy="256032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12755" y="2535254"/>
            <a:ext cx="3749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management intelligence — MIS on demand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020147" y="2983310"/>
            <a:ext cx="201168" cy="256032"/>
          </a:xfrm>
          <a:prstGeom prst="rect">
            <a:avLst/>
          </a:prstGeom>
          <a:solidFill>
            <a:srgbClr val="F4B942"/>
          </a:solidFill>
          <a:ln w="12700">
            <a:solidFill>
              <a:srgbClr val="F4B9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12755" y="2955878"/>
            <a:ext cx="3749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 smtClean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7X–31X productivity — proven, measurable, transformative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1784445" y="4418554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Partner with us to lead the next wave of innovation.</a:t>
            </a:r>
            <a:endParaRPr lang="en-US" sz="1200" dirty="0"/>
          </a:p>
        </p:txBody>
      </p:sp>
      <p:pic>
        <p:nvPicPr>
          <p:cNvPr id="27" name="Picture 2" descr="C:\Users\MindsE560\Desktop\Info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30" y="4040909"/>
            <a:ext cx="1317812" cy="64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 19">
            <a:hlinkClick r:id="rId4"/>
          </p:cNvPr>
          <p:cNvSpPr/>
          <p:nvPr/>
        </p:nvSpPr>
        <p:spPr>
          <a:xfrm>
            <a:off x="448147" y="46747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u="sng" dirty="0">
                <a:solidFill>
                  <a:srgbClr val="C8DCF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www.mindssoft.com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626</Words>
  <Application>Microsoft Office PowerPoint</Application>
  <PresentationFormat>On-screen Show (16:9)</PresentationFormat>
  <Paragraphs>134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Claude.ai vs Traditional Software Development</dc:title>
  <dc:subject>PptxGenJS Presentation</dc:subject>
  <dc:creator>Mindssoft Technologies</dc:creator>
  <cp:lastModifiedBy>Windows User</cp:lastModifiedBy>
  <cp:revision>6</cp:revision>
  <dcterms:created xsi:type="dcterms:W3CDTF">2026-04-09T08:39:53Z</dcterms:created>
  <dcterms:modified xsi:type="dcterms:W3CDTF">2026-04-09T11:44:55Z</dcterms:modified>
</cp:coreProperties>
</file>